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64" r:id="rId6"/>
    <p:sldId id="266" r:id="rId7"/>
    <p:sldId id="267" r:id="rId8"/>
    <p:sldId id="268" r:id="rId9"/>
    <p:sldId id="270" r:id="rId10"/>
    <p:sldId id="274" r:id="rId11"/>
    <p:sldId id="273" r:id="rId12"/>
    <p:sldId id="263" r:id="rId13"/>
    <p:sldId id="269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42" autoAdjust="0"/>
    <p:restoredTop sz="94660"/>
  </p:normalViewPr>
  <p:slideViewPr>
    <p:cSldViewPr snapToGrid="0">
      <p:cViewPr varScale="1">
        <p:scale>
          <a:sx n="87" d="100"/>
          <a:sy n="87" d="100"/>
        </p:scale>
        <p:origin x="69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9/29/2018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256651" y="1178710"/>
            <a:ext cx="7766936" cy="1646302"/>
          </a:xfrm>
        </p:spPr>
        <p:txBody>
          <a:bodyPr/>
          <a:lstStyle/>
          <a:p>
            <a:pPr algn="ctr"/>
            <a:r>
              <a:rPr lang="en-US" altLang="ja-JP" sz="4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/>
            </a:r>
            <a:br>
              <a:rPr lang="en-US" altLang="ja-JP" sz="4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en-US" altLang="ja-JP" sz="4800" dirty="0">
                <a:latin typeface="Meiryo UI" panose="020B0604030504040204" pitchFamily="50" charset="-128"/>
                <a:ea typeface="Meiryo UI" panose="020B0604030504040204" pitchFamily="50" charset="-128"/>
              </a:rPr>
              <a:t/>
            </a:r>
            <a:br>
              <a:rPr lang="en-US" altLang="ja-JP" sz="480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en-US" altLang="ja-JP" sz="4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/>
            </a:r>
            <a:br>
              <a:rPr lang="en-US" altLang="ja-JP" sz="4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4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顔色モニター</a:t>
            </a:r>
            <a:r>
              <a:rPr lang="en-US" altLang="ja-JP" sz="4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/>
            </a:r>
            <a:br>
              <a:rPr lang="en-US" altLang="ja-JP" sz="4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4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感情衛星「ひまわり」</a:t>
            </a:r>
            <a:endParaRPr kumimoji="1" lang="ja-JP" altLang="en-US" sz="4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119439" y="2912754"/>
            <a:ext cx="24377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グループ３</a:t>
            </a:r>
            <a:endParaRPr kumimoji="1"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ja-JP" altLang="ja-JP" dirty="0" smtClean="0"/>
              <a:t>•</a:t>
            </a:r>
            <a:r>
              <a:rPr lang="ja-JP" altLang="ja-JP" dirty="0"/>
              <a:t>大西昌樹</a:t>
            </a:r>
          </a:p>
          <a:p>
            <a:r>
              <a:rPr lang="ja-JP" altLang="en-US" dirty="0" smtClean="0"/>
              <a:t>　</a:t>
            </a:r>
            <a:r>
              <a:rPr lang="ja-JP" altLang="ja-JP" dirty="0" smtClean="0"/>
              <a:t>•</a:t>
            </a:r>
            <a:r>
              <a:rPr lang="ja-JP" altLang="ja-JP" dirty="0"/>
              <a:t>八十岡恒人</a:t>
            </a:r>
          </a:p>
          <a:p>
            <a:r>
              <a:rPr lang="ja-JP" altLang="en-US" dirty="0" smtClean="0"/>
              <a:t>　</a:t>
            </a:r>
            <a:r>
              <a:rPr lang="ja-JP" altLang="ja-JP" dirty="0" smtClean="0"/>
              <a:t>•</a:t>
            </a:r>
            <a:r>
              <a:rPr lang="ja-JP" altLang="ja-JP" dirty="0"/>
              <a:t>矢頭岳人</a:t>
            </a:r>
          </a:p>
          <a:p>
            <a:r>
              <a:rPr lang="ja-JP" altLang="en-US" dirty="0" smtClean="0"/>
              <a:t>　</a:t>
            </a:r>
            <a:r>
              <a:rPr lang="ja-JP" altLang="ja-JP" dirty="0" smtClean="0"/>
              <a:t>•</a:t>
            </a:r>
            <a:r>
              <a:rPr lang="ja-JP" altLang="ja-JP" dirty="0"/>
              <a:t>安野光晴</a:t>
            </a:r>
          </a:p>
          <a:p>
            <a:r>
              <a:rPr lang="ja-JP" altLang="en-US" dirty="0" smtClean="0"/>
              <a:t>　</a:t>
            </a:r>
            <a:r>
              <a:rPr lang="ja-JP" altLang="ja-JP" dirty="0" smtClean="0"/>
              <a:t>•</a:t>
            </a:r>
            <a:r>
              <a:rPr lang="ja-JP" altLang="ja-JP" dirty="0"/>
              <a:t>萩原健太郎</a:t>
            </a:r>
          </a:p>
          <a:p>
            <a:r>
              <a:rPr lang="ja-JP" altLang="en-US" dirty="0" smtClean="0"/>
              <a:t>　</a:t>
            </a:r>
            <a:r>
              <a:rPr lang="ja-JP" altLang="ja-JP" dirty="0" smtClean="0"/>
              <a:t>•島田光</a:t>
            </a:r>
            <a:endParaRPr lang="ja-JP" altLang="ja-JP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005255" y="250020"/>
            <a:ext cx="3637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K1</a:t>
            </a:r>
            <a:r>
              <a:rPr kumimoji="1"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スマート</a:t>
            </a:r>
            <a:r>
              <a:rPr kumimoji="1" lang="en-US" altLang="ja-JP" sz="2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IoT</a:t>
            </a:r>
            <a:r>
              <a:rPr kumimoji="1"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システム開発実習</a:t>
            </a:r>
            <a:endParaRPr kumimoji="1" lang="ja-JP" altLang="en-US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204653" y="3528306"/>
            <a:ext cx="2238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2018</a:t>
            </a:r>
            <a:r>
              <a:rPr kumimoji="1"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年 </a:t>
            </a:r>
            <a:r>
              <a:rPr kumimoji="1" lang="en-US" altLang="ja-JP" sz="2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9</a:t>
            </a:r>
            <a:r>
              <a:rPr kumimoji="1"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月 </a:t>
            </a:r>
            <a:r>
              <a:rPr kumimoji="1" lang="en-US" altLang="ja-JP" sz="2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29</a:t>
            </a:r>
            <a:r>
              <a:rPr kumimoji="1"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日</a:t>
            </a:r>
            <a:endParaRPr kumimoji="1" lang="ja-JP" altLang="en-US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520" y="727362"/>
            <a:ext cx="1887220" cy="179696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137" y="5120254"/>
            <a:ext cx="1738766" cy="173876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177" y="5031821"/>
            <a:ext cx="1772112" cy="160691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084" y="274011"/>
            <a:ext cx="1503680" cy="1524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315" y="5120254"/>
            <a:ext cx="2610723" cy="151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2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50330" y="135350"/>
            <a:ext cx="1814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dirty="0" smtClean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アーキテクチャ</a:t>
            </a:r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6973747" y="3542293"/>
            <a:ext cx="3102238" cy="17637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3951452" y="896816"/>
            <a:ext cx="2959302" cy="14243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Picture 2" descr="ãicon raspberry piãã®ç»åæ¤ç´¢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918" y="3228693"/>
            <a:ext cx="589660" cy="58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ãgcp cloud function iconãã®ç»åæ¤ç´¢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476" y="1401619"/>
            <a:ext cx="710121" cy="62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直線矢印コネクタ 34"/>
          <p:cNvCxnSpPr/>
          <p:nvPr/>
        </p:nvCxnSpPr>
        <p:spPr>
          <a:xfrm>
            <a:off x="4867704" y="2014330"/>
            <a:ext cx="2319618" cy="2670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2" descr="ãã¹ãããã¹ã©ã¤ããã¢ã¤ã³ã³ãã®ç»åæ¤ç´¢çµæ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75" y="2493962"/>
            <a:ext cx="679694" cy="6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 descr="ãline botãã®ç»åæ¤ç´¢çµæ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508" y="3018286"/>
            <a:ext cx="420815" cy="42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4" descr="ãmessaging apiãã®ç»åæ¤ç´¢çµæ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65" t="38082" r="49942" b="34122"/>
          <a:stretch/>
        </p:blipFill>
        <p:spPr bwMode="auto">
          <a:xfrm>
            <a:off x="2433433" y="1227216"/>
            <a:ext cx="802135" cy="79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直線矢印コネクタ 40"/>
          <p:cNvCxnSpPr/>
          <p:nvPr/>
        </p:nvCxnSpPr>
        <p:spPr>
          <a:xfrm flipV="1">
            <a:off x="1565298" y="2024431"/>
            <a:ext cx="868135" cy="893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正方形/長方形 41"/>
          <p:cNvSpPr/>
          <p:nvPr/>
        </p:nvSpPr>
        <p:spPr>
          <a:xfrm>
            <a:off x="2118946" y="896816"/>
            <a:ext cx="1384461" cy="14243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4" name="Picture 8" descr="ãline botãã®ç»åæ¤ç´¢çµæ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815" y="705353"/>
            <a:ext cx="420815" cy="42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 descr="ãgcp cloud storageãã®ç»åæ¤ç´¢çµæ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642" y="1401619"/>
            <a:ext cx="670635" cy="67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0" descr="ãgcpãã®ç»åæ¤ç´¢çµæ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538" y="649102"/>
            <a:ext cx="481939" cy="48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直線矢印コネクタ 46"/>
          <p:cNvCxnSpPr/>
          <p:nvPr/>
        </p:nvCxnSpPr>
        <p:spPr>
          <a:xfrm flipH="1" flipV="1">
            <a:off x="4712678" y="2172356"/>
            <a:ext cx="2316328" cy="2672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/>
          <p:cNvCxnSpPr/>
          <p:nvPr/>
        </p:nvCxnSpPr>
        <p:spPr>
          <a:xfrm flipV="1">
            <a:off x="3314700" y="1521069"/>
            <a:ext cx="808892" cy="17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 flipH="1">
            <a:off x="3276479" y="1736936"/>
            <a:ext cx="8179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 flipH="1">
            <a:off x="1421883" y="1855177"/>
            <a:ext cx="847747" cy="871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テキスト ボックス 51"/>
          <p:cNvSpPr txBox="1"/>
          <p:nvPr/>
        </p:nvSpPr>
        <p:spPr>
          <a:xfrm>
            <a:off x="1838761" y="2544647"/>
            <a:ext cx="9654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 smtClean="0"/>
              <a:t>へい、あや</a:t>
            </a:r>
            <a:endParaRPr kumimoji="1" lang="ja-JP" altLang="en-US" sz="1200" dirty="0"/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3250712" y="1222297"/>
            <a:ext cx="9654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 err="1" smtClean="0"/>
              <a:t>webhook</a:t>
            </a:r>
            <a:endParaRPr kumimoji="1" lang="ja-JP" altLang="en-US" sz="1200" dirty="0"/>
          </a:p>
        </p:txBody>
      </p:sp>
      <p:pic>
        <p:nvPicPr>
          <p:cNvPr id="55" name="Picture 24" descr="ãpythonãã®ç»åæ¤ç´¢çµæ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617" y="1859980"/>
            <a:ext cx="436118" cy="43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テキスト ボックス 55"/>
          <p:cNvSpPr txBox="1"/>
          <p:nvPr/>
        </p:nvSpPr>
        <p:spPr>
          <a:xfrm>
            <a:off x="2267887" y="642487"/>
            <a:ext cx="1235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 smtClean="0"/>
              <a:t>LINE Platform</a:t>
            </a:r>
            <a:endParaRPr kumimoji="1" lang="ja-JP" altLang="en-US" sz="1200" dirty="0"/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4241899" y="642487"/>
            <a:ext cx="1956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 smtClean="0"/>
              <a:t>Google Cloud Platform</a:t>
            </a:r>
            <a:endParaRPr kumimoji="1" lang="ja-JP" altLang="en-US" sz="1200" dirty="0"/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7187322" y="3264757"/>
            <a:ext cx="1956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 smtClean="0"/>
              <a:t>Raspberry Pi</a:t>
            </a:r>
            <a:endParaRPr kumimoji="1" lang="ja-JP" altLang="en-US" sz="1200" dirty="0"/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5186637" y="2642855"/>
            <a:ext cx="1475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 smtClean="0"/>
              <a:t>HTTP</a:t>
            </a:r>
            <a:endParaRPr kumimoji="1" lang="ja-JP" altLang="en-US" sz="1200" dirty="0"/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4085310" y="2951947"/>
            <a:ext cx="1475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 smtClean="0"/>
              <a:t>HTTP</a:t>
            </a:r>
          </a:p>
          <a:p>
            <a:pPr algn="ctr"/>
            <a:r>
              <a:rPr kumimoji="1" lang="en-US" altLang="ja-JP" sz="1200" dirty="0" smtClean="0"/>
              <a:t>(</a:t>
            </a:r>
            <a:r>
              <a:rPr kumimoji="1" lang="en-US" altLang="ja-JP" sz="1200" dirty="0" err="1" smtClean="0"/>
              <a:t>json</a:t>
            </a:r>
            <a:r>
              <a:rPr kumimoji="1" lang="en-US" altLang="ja-JP" sz="1200" dirty="0" smtClean="0"/>
              <a:t>, </a:t>
            </a:r>
            <a:r>
              <a:rPr kumimoji="1" lang="en-US" altLang="ja-JP" sz="1200" dirty="0" err="1" smtClean="0"/>
              <a:t>img</a:t>
            </a:r>
            <a:r>
              <a:rPr kumimoji="1" lang="en-US" altLang="ja-JP" sz="1200" dirty="0" smtClean="0"/>
              <a:t>)</a:t>
            </a:r>
            <a:endParaRPr kumimoji="1" lang="ja-JP" altLang="en-US" sz="1200" dirty="0"/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3992417" y="931390"/>
            <a:ext cx="1234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dirty="0" smtClean="0"/>
              <a:t>サーバーレス</a:t>
            </a:r>
            <a:endParaRPr lang="en-US" altLang="ja-JP" sz="1200" dirty="0" smtClean="0"/>
          </a:p>
          <a:p>
            <a:pPr algn="ctr"/>
            <a:r>
              <a:rPr kumimoji="1" lang="en-US" altLang="ja-JP" sz="1200" dirty="0" smtClean="0"/>
              <a:t>(</a:t>
            </a:r>
            <a:r>
              <a:rPr kumimoji="1" lang="en-US" altLang="ja-JP" sz="1200" dirty="0" err="1" smtClean="0"/>
              <a:t>FaaS</a:t>
            </a:r>
            <a:r>
              <a:rPr kumimoji="1" lang="en-US" altLang="ja-JP" sz="1200" dirty="0" smtClean="0"/>
              <a:t>)</a:t>
            </a:r>
            <a:endParaRPr kumimoji="1" lang="ja-JP" altLang="en-US" sz="1200" dirty="0"/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5131654" y="931390"/>
            <a:ext cx="1234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dirty="0" smtClean="0"/>
              <a:t>ストレージ</a:t>
            </a:r>
            <a:endParaRPr lang="en-US" altLang="ja-JP" sz="1200" dirty="0" smtClean="0"/>
          </a:p>
          <a:p>
            <a:pPr algn="ctr"/>
            <a:r>
              <a:rPr kumimoji="1" lang="en-US" altLang="ja-JP" sz="1200" dirty="0" smtClean="0"/>
              <a:t>(</a:t>
            </a:r>
            <a:r>
              <a:rPr kumimoji="1" lang="ja-JP" altLang="en-US" sz="1200" dirty="0" smtClean="0"/>
              <a:t>静的画像</a:t>
            </a:r>
            <a:r>
              <a:rPr kumimoji="1" lang="en-US" altLang="ja-JP" sz="1200" dirty="0" smtClean="0"/>
              <a:t>)</a:t>
            </a:r>
            <a:endParaRPr kumimoji="1" lang="ja-JP" altLang="en-US" sz="1200" dirty="0"/>
          </a:p>
        </p:txBody>
      </p:sp>
      <p:pic>
        <p:nvPicPr>
          <p:cNvPr id="64" name="Picture 24" descr="ãpythonãã®ç»åæ¤ç´¢çµæ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503" y="4437637"/>
            <a:ext cx="584168" cy="58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ハート 64"/>
          <p:cNvSpPr/>
          <p:nvPr/>
        </p:nvSpPr>
        <p:spPr>
          <a:xfrm>
            <a:off x="7926328" y="5822131"/>
            <a:ext cx="541951" cy="472121"/>
          </a:xfrm>
          <a:prstGeom prst="heart">
            <a:avLst/>
          </a:prstGeom>
          <a:solidFill>
            <a:srgbClr val="FF66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6" name="直線矢印コネクタ 65"/>
          <p:cNvCxnSpPr/>
          <p:nvPr/>
        </p:nvCxnSpPr>
        <p:spPr>
          <a:xfrm flipH="1">
            <a:off x="8396654" y="5117246"/>
            <a:ext cx="565615" cy="606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テキスト ボックス 66"/>
          <p:cNvSpPr txBox="1"/>
          <p:nvPr/>
        </p:nvSpPr>
        <p:spPr>
          <a:xfrm>
            <a:off x="8036067" y="4139852"/>
            <a:ext cx="1956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dirty="0" smtClean="0"/>
              <a:t>センサデータ取得</a:t>
            </a:r>
            <a:endParaRPr kumimoji="1" lang="ja-JP" altLang="en-US" sz="1200" dirty="0"/>
          </a:p>
        </p:txBody>
      </p:sp>
      <p:pic>
        <p:nvPicPr>
          <p:cNvPr id="68" name="Picture 24" descr="ãpythonãã®ç»åæ¤ç´¢çµæ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160" y="4437637"/>
            <a:ext cx="584168" cy="58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テキスト ボックス 68"/>
          <p:cNvSpPr txBox="1"/>
          <p:nvPr/>
        </p:nvSpPr>
        <p:spPr>
          <a:xfrm>
            <a:off x="6650724" y="4139852"/>
            <a:ext cx="1956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dirty="0" smtClean="0"/>
              <a:t>グラフ作成</a:t>
            </a:r>
            <a:endParaRPr kumimoji="1" lang="ja-JP" altLang="en-US" sz="1200" dirty="0"/>
          </a:p>
        </p:txBody>
      </p:sp>
      <p:sp>
        <p:nvSpPr>
          <p:cNvPr id="70" name="テキスト ボックス 69"/>
          <p:cNvSpPr txBox="1"/>
          <p:nvPr/>
        </p:nvSpPr>
        <p:spPr>
          <a:xfrm>
            <a:off x="573138" y="1970265"/>
            <a:ext cx="1368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 smtClean="0"/>
              <a:t>メッセージ返答</a:t>
            </a:r>
            <a:endParaRPr kumimoji="1" lang="ja-JP" altLang="en-US" sz="1200" dirty="0"/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3250712" y="1820622"/>
            <a:ext cx="9654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 smtClean="0"/>
              <a:t>reply</a:t>
            </a:r>
            <a:endParaRPr kumimoji="1" lang="ja-JP" altLang="en-US" sz="1200" dirty="0"/>
          </a:p>
        </p:txBody>
      </p:sp>
      <p:sp>
        <p:nvSpPr>
          <p:cNvPr id="80" name="テキスト ボックス 79"/>
          <p:cNvSpPr txBox="1"/>
          <p:nvPr/>
        </p:nvSpPr>
        <p:spPr>
          <a:xfrm>
            <a:off x="6835946" y="5486034"/>
            <a:ext cx="1956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dirty="0" smtClean="0"/>
              <a:t>心拍センサ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3022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31884" y="193431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/>
              <a:t>利用技術・ツール</a:t>
            </a:r>
            <a:endParaRPr kumimoji="1" lang="ja-JP" altLang="en-US" sz="2400" b="1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413238" y="655096"/>
            <a:ext cx="835269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・</a:t>
            </a:r>
            <a:r>
              <a:rPr kumimoji="1" lang="en-US" altLang="ja-JP" sz="1600" dirty="0"/>
              <a:t>K4_</a:t>
            </a:r>
            <a:r>
              <a:rPr kumimoji="1" lang="ja-JP" altLang="en-US" sz="1600" dirty="0"/>
              <a:t>スマート</a:t>
            </a:r>
            <a:r>
              <a:rPr kumimoji="1" lang="en-US" altLang="ja-JP" sz="1600" dirty="0" err="1"/>
              <a:t>IoT</a:t>
            </a:r>
            <a:r>
              <a:rPr kumimoji="1" lang="ja-JP" altLang="en-US" sz="1600" dirty="0"/>
              <a:t>システム・ビジネス</a:t>
            </a:r>
            <a:r>
              <a:rPr kumimoji="1" lang="ja-JP" altLang="en-US" sz="1600" dirty="0" smtClean="0"/>
              <a:t>入門</a:t>
            </a:r>
            <a:r>
              <a:rPr kumimoji="1" lang="en-US" altLang="ja-JP" sz="1600" dirty="0" smtClean="0"/>
              <a:t/>
            </a:r>
            <a:br>
              <a:rPr kumimoji="1" lang="en-US" altLang="ja-JP" sz="1600" dirty="0" smtClean="0"/>
            </a:br>
            <a:r>
              <a:rPr kumimoji="1" lang="ja-JP" altLang="en-US" sz="1600" dirty="0" smtClean="0"/>
              <a:t>　→</a:t>
            </a:r>
            <a:r>
              <a:rPr kumimoji="1" lang="en-US" altLang="ja-JP" sz="1600" dirty="0" err="1" smtClean="0"/>
              <a:t>IoT</a:t>
            </a:r>
            <a:r>
              <a:rPr kumimoji="1" lang="ja-JP" altLang="en-US" sz="1600" dirty="0" smtClean="0"/>
              <a:t>サービスプラットフォームの活用（将来的なプラットフォーム構想）</a:t>
            </a:r>
            <a:endParaRPr kumimoji="1" lang="en-US" altLang="ja-JP" sz="1600" dirty="0" smtClean="0"/>
          </a:p>
          <a:p>
            <a:endParaRPr kumimoji="1" lang="en-US" altLang="ja-JP" sz="1600" dirty="0" smtClean="0"/>
          </a:p>
          <a:p>
            <a:r>
              <a:rPr kumimoji="1" lang="ja-JP" altLang="en-US" sz="1600" dirty="0" smtClean="0"/>
              <a:t>・</a:t>
            </a:r>
            <a:r>
              <a:rPr kumimoji="1" lang="en-US" altLang="ja-JP" sz="1600" dirty="0"/>
              <a:t>K6_IoT</a:t>
            </a:r>
            <a:r>
              <a:rPr kumimoji="1" lang="ja-JP" altLang="en-US" sz="1600" dirty="0" smtClean="0"/>
              <a:t>イノベーション</a:t>
            </a:r>
            <a:endParaRPr kumimoji="1" lang="en-US" altLang="ja-JP" sz="1600" dirty="0" smtClean="0"/>
          </a:p>
          <a:p>
            <a:r>
              <a:rPr kumimoji="1" lang="ja-JP" altLang="en-US" sz="1600" dirty="0"/>
              <a:t>　</a:t>
            </a:r>
            <a:r>
              <a:rPr kumimoji="1" lang="ja-JP" altLang="en-US" sz="1600" dirty="0" smtClean="0"/>
              <a:t>→デザイン思考による分析（ユーザーの共感性に着目）</a:t>
            </a:r>
            <a:endParaRPr kumimoji="1" lang="en-US" altLang="ja-JP" sz="1600" dirty="0" smtClean="0"/>
          </a:p>
          <a:p>
            <a:endParaRPr kumimoji="1" lang="en-US" altLang="ja-JP" sz="1600" dirty="0" smtClean="0"/>
          </a:p>
          <a:p>
            <a:r>
              <a:rPr kumimoji="1" lang="ja-JP" altLang="en-US" sz="1600" dirty="0" smtClean="0"/>
              <a:t>・</a:t>
            </a:r>
            <a:r>
              <a:rPr kumimoji="1" lang="en-US" altLang="ja-JP" sz="1600" dirty="0" smtClean="0"/>
              <a:t>K7</a:t>
            </a:r>
            <a:r>
              <a:rPr kumimoji="1" lang="en-US" altLang="ja-JP" sz="1600" dirty="0"/>
              <a:t>_</a:t>
            </a:r>
            <a:r>
              <a:rPr kumimoji="1" lang="ja-JP" altLang="en-US" sz="1600" dirty="0"/>
              <a:t>アーキテクチャ・品質</a:t>
            </a:r>
            <a:r>
              <a:rPr kumimoji="1" lang="ja-JP" altLang="en-US" sz="1600" dirty="0" smtClean="0"/>
              <a:t>エンジニアリング</a:t>
            </a:r>
            <a:endParaRPr kumimoji="1" lang="en-US" altLang="ja-JP" sz="1600" dirty="0" smtClean="0"/>
          </a:p>
          <a:p>
            <a:r>
              <a:rPr kumimoji="1" lang="ja-JP" altLang="en-US" sz="1600" dirty="0"/>
              <a:t>　</a:t>
            </a:r>
            <a:r>
              <a:rPr kumimoji="1" lang="ja-JP" altLang="en-US" sz="1600" dirty="0" smtClean="0"/>
              <a:t>→アジャイル開発</a:t>
            </a:r>
            <a:endParaRPr kumimoji="1" lang="en-US" altLang="ja-JP" sz="1600" dirty="0" smtClean="0"/>
          </a:p>
          <a:p>
            <a:endParaRPr kumimoji="1" lang="en-US" altLang="ja-JP" sz="1600" dirty="0" smtClean="0"/>
          </a:p>
          <a:p>
            <a:r>
              <a:rPr kumimoji="1" lang="ja-JP" altLang="en-US" sz="1600" dirty="0" smtClean="0"/>
              <a:t>・</a:t>
            </a:r>
            <a:r>
              <a:rPr kumimoji="1" lang="en-US" altLang="ja-JP" sz="1600" dirty="0" smtClean="0"/>
              <a:t>K9</a:t>
            </a:r>
            <a:r>
              <a:rPr kumimoji="1" lang="en-US" altLang="ja-JP" sz="1600" dirty="0"/>
              <a:t>_</a:t>
            </a:r>
            <a:r>
              <a:rPr kumimoji="1" lang="ja-JP" altLang="en-US" sz="1600" dirty="0"/>
              <a:t>組込み・</a:t>
            </a:r>
            <a:r>
              <a:rPr kumimoji="1" lang="ja-JP" altLang="en-US" sz="1600" dirty="0" smtClean="0"/>
              <a:t>リアルタイムシステム</a:t>
            </a:r>
            <a:endParaRPr kumimoji="1" lang="en-US" altLang="ja-JP" sz="1600" dirty="0" smtClean="0"/>
          </a:p>
          <a:p>
            <a:r>
              <a:rPr kumimoji="1" lang="ja-JP" altLang="en-US" sz="1600" dirty="0"/>
              <a:t>　</a:t>
            </a:r>
            <a:r>
              <a:rPr kumimoji="1" lang="ja-JP" altLang="en-US" sz="1600" dirty="0" smtClean="0"/>
              <a:t>→組み込みシステム技術（ラズベリーパイによる</a:t>
            </a:r>
            <a:r>
              <a:rPr kumimoji="1" lang="en-US" altLang="ja-JP" sz="1600" dirty="0" smtClean="0"/>
              <a:t>IO</a:t>
            </a:r>
            <a:r>
              <a:rPr kumimoji="1" lang="ja-JP" altLang="en-US" sz="1600" dirty="0" smtClean="0"/>
              <a:t>制御、</a:t>
            </a:r>
            <a:r>
              <a:rPr kumimoji="1" lang="en-US" altLang="ja-JP" sz="1600" dirty="0" smtClean="0"/>
              <a:t>AD</a:t>
            </a:r>
            <a:r>
              <a:rPr kumimoji="1" lang="ja-JP" altLang="en-US" sz="1600" dirty="0" smtClean="0"/>
              <a:t>値取得）</a:t>
            </a:r>
            <a:endParaRPr kumimoji="1" lang="en-US" altLang="ja-JP" sz="1600" dirty="0" smtClean="0"/>
          </a:p>
          <a:p>
            <a:endParaRPr kumimoji="1" lang="en-US" altLang="ja-JP" sz="1600" dirty="0" smtClean="0"/>
          </a:p>
          <a:p>
            <a:r>
              <a:rPr kumimoji="1" lang="ja-JP" altLang="en-US" sz="1600" dirty="0" smtClean="0"/>
              <a:t>・</a:t>
            </a:r>
            <a:r>
              <a:rPr kumimoji="1" lang="en-US" altLang="ja-JP" sz="1600" dirty="0"/>
              <a:t>K10_</a:t>
            </a:r>
            <a:r>
              <a:rPr kumimoji="1" lang="ja-JP" altLang="en-US" sz="1600" dirty="0"/>
              <a:t>クラウドシステムサービス・分散</a:t>
            </a:r>
            <a:r>
              <a:rPr kumimoji="1" lang="ja-JP" altLang="en-US" sz="1600" dirty="0" smtClean="0"/>
              <a:t>システム</a:t>
            </a:r>
            <a:endParaRPr kumimoji="1" lang="en-US" altLang="ja-JP" sz="1600" dirty="0" smtClean="0"/>
          </a:p>
          <a:p>
            <a:r>
              <a:rPr kumimoji="1" lang="ja-JP" altLang="en-US" sz="1600" dirty="0"/>
              <a:t>　</a:t>
            </a:r>
            <a:r>
              <a:rPr kumimoji="1" lang="ja-JP" altLang="en-US" sz="1600" dirty="0" smtClean="0"/>
              <a:t>→クラウドサービス活用（</a:t>
            </a:r>
            <a:r>
              <a:rPr kumimoji="1" lang="en-US" altLang="ja-JP" sz="1600" dirty="0"/>
              <a:t> Google Cloud Platform </a:t>
            </a:r>
            <a:r>
              <a:rPr kumimoji="1" lang="ja-JP" altLang="en-US" sz="1600" dirty="0" smtClean="0"/>
              <a:t>）</a:t>
            </a:r>
            <a:endParaRPr kumimoji="1" lang="en-US" altLang="ja-JP" sz="1600" dirty="0" smtClean="0"/>
          </a:p>
          <a:p>
            <a:endParaRPr kumimoji="1" lang="en-US" altLang="ja-JP" sz="1600" dirty="0" smtClean="0"/>
          </a:p>
          <a:p>
            <a:r>
              <a:rPr kumimoji="1" lang="ja-JP" altLang="en-US" sz="1600" dirty="0" smtClean="0"/>
              <a:t>・</a:t>
            </a:r>
            <a:r>
              <a:rPr kumimoji="1" lang="en-US" altLang="ja-JP" sz="1600" dirty="0"/>
              <a:t>K11_</a:t>
            </a:r>
            <a:r>
              <a:rPr kumimoji="1" lang="ja-JP" altLang="en-US" sz="1600" dirty="0"/>
              <a:t>ビッグデータマネジメント・</a:t>
            </a:r>
            <a:r>
              <a:rPr kumimoji="1" lang="ja-JP" altLang="en-US" sz="1600" dirty="0" smtClean="0"/>
              <a:t>アナリティクス</a:t>
            </a:r>
            <a:endParaRPr kumimoji="1" lang="en-US" altLang="ja-JP" sz="1600" dirty="0" smtClean="0"/>
          </a:p>
          <a:p>
            <a:r>
              <a:rPr kumimoji="1" lang="ja-JP" altLang="en-US" sz="1600" dirty="0"/>
              <a:t>　</a:t>
            </a:r>
            <a:r>
              <a:rPr kumimoji="1" lang="ja-JP" altLang="en-US" sz="1600" dirty="0" smtClean="0"/>
              <a:t>→データ構造（</a:t>
            </a:r>
            <a:r>
              <a:rPr kumimoji="1" lang="en-US" altLang="ja-JP" sz="1600" dirty="0" smtClean="0"/>
              <a:t>JSON</a:t>
            </a:r>
            <a:r>
              <a:rPr kumimoji="1" lang="ja-JP" altLang="en-US" sz="1600" dirty="0" smtClean="0"/>
              <a:t>）</a:t>
            </a:r>
            <a:endParaRPr kumimoji="1" lang="en-US" altLang="ja-JP" sz="1600" dirty="0" smtClean="0"/>
          </a:p>
          <a:p>
            <a:endParaRPr kumimoji="1" lang="en-US" altLang="ja-JP" sz="1600" dirty="0" smtClean="0"/>
          </a:p>
          <a:p>
            <a:r>
              <a:rPr kumimoji="1" lang="ja-JP" altLang="en-US" sz="1600" dirty="0" smtClean="0"/>
              <a:t>・</a:t>
            </a:r>
            <a:r>
              <a:rPr kumimoji="1" lang="en-US" altLang="ja-JP" sz="1600" dirty="0"/>
              <a:t>K13_</a:t>
            </a:r>
            <a:r>
              <a:rPr kumimoji="1" lang="ja-JP" altLang="en-US" sz="1600" dirty="0"/>
              <a:t>機械学習・深層</a:t>
            </a:r>
            <a:r>
              <a:rPr kumimoji="1" lang="ja-JP" altLang="en-US" sz="1600" dirty="0" smtClean="0"/>
              <a:t>学習</a:t>
            </a:r>
            <a:endParaRPr kumimoji="1" lang="en-US" altLang="ja-JP" sz="1600" dirty="0" smtClean="0"/>
          </a:p>
          <a:p>
            <a:r>
              <a:rPr kumimoji="1" lang="ja-JP" altLang="en-US" sz="1600" dirty="0"/>
              <a:t>　</a:t>
            </a:r>
            <a:r>
              <a:rPr kumimoji="1" lang="ja-JP" altLang="en-US" sz="1600" dirty="0" smtClean="0"/>
              <a:t>→</a:t>
            </a:r>
            <a:r>
              <a:rPr kumimoji="1" lang="en-US" altLang="ja-JP" sz="1600" dirty="0" smtClean="0"/>
              <a:t>Python</a:t>
            </a:r>
            <a:r>
              <a:rPr kumimoji="1" lang="ja-JP" altLang="en-US" sz="1600" dirty="0" smtClean="0"/>
              <a:t>を用いたプロトタイピング、グラフ描画</a:t>
            </a:r>
            <a:endParaRPr kumimoji="1" lang="en-US" altLang="ja-JP" sz="1600" dirty="0" smtClean="0"/>
          </a:p>
          <a:p>
            <a:endParaRPr kumimoji="1" lang="en-US" altLang="ja-JP" sz="1600" dirty="0" smtClean="0"/>
          </a:p>
          <a:p>
            <a:r>
              <a:rPr kumimoji="1" lang="ja-JP" altLang="en-US" sz="1600" dirty="0" smtClean="0"/>
              <a:t>・</a:t>
            </a:r>
            <a:r>
              <a:rPr kumimoji="1" lang="en-US" altLang="ja-JP" sz="1600" dirty="0"/>
              <a:t>K14_</a:t>
            </a:r>
            <a:r>
              <a:rPr kumimoji="1" lang="ja-JP" altLang="en-US" sz="1600" dirty="0"/>
              <a:t>クラウド基盤構築</a:t>
            </a:r>
            <a:r>
              <a:rPr kumimoji="1" lang="ja-JP" altLang="en-US" sz="1600" dirty="0" smtClean="0"/>
              <a:t>演習</a:t>
            </a:r>
            <a:endParaRPr kumimoji="1" lang="en-US" altLang="ja-JP" sz="1600" dirty="0" smtClean="0"/>
          </a:p>
          <a:p>
            <a:r>
              <a:rPr kumimoji="1" lang="ja-JP" altLang="en-US" sz="1600" dirty="0"/>
              <a:t>　</a:t>
            </a:r>
            <a:r>
              <a:rPr kumimoji="1" lang="ja-JP" altLang="en-US" sz="1600" dirty="0" smtClean="0"/>
              <a:t>→技術の組み合わせによる新しい価値の創出（</a:t>
            </a:r>
            <a:r>
              <a:rPr kumimoji="1" lang="en-US" altLang="ja-JP" sz="1600" dirty="0" smtClean="0"/>
              <a:t> LINE</a:t>
            </a:r>
            <a:r>
              <a:rPr kumimoji="1" lang="ja-JP" altLang="en-US" sz="1600" dirty="0"/>
              <a:t> </a:t>
            </a:r>
            <a:r>
              <a:rPr kumimoji="1" lang="en-US" altLang="ja-JP" sz="1600" dirty="0" smtClean="0"/>
              <a:t>API </a:t>
            </a:r>
            <a:r>
              <a:rPr kumimoji="1" lang="ja-JP" altLang="en-US" sz="1600" dirty="0" smtClean="0"/>
              <a:t>）</a:t>
            </a:r>
            <a:endParaRPr kumimoji="1" lang="en-US" altLang="ja-JP" sz="1600" dirty="0" smtClean="0"/>
          </a:p>
          <a:p>
            <a:endParaRPr kumimoji="1" lang="en-US" altLang="ja-JP" sz="1600" dirty="0"/>
          </a:p>
        </p:txBody>
      </p:sp>
    </p:spTree>
    <p:extLst>
      <p:ext uri="{BB962C8B-B14F-4D97-AF65-F5344CB8AC3E}">
        <p14:creationId xmlns:p14="http://schemas.microsoft.com/office/powerpoint/2010/main" val="213440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50330" y="13535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開発体制</a:t>
            </a:r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3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844061" y="2278234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テストデータ</a:t>
            </a:r>
            <a:endParaRPr kumimoji="0" lang="en-US" altLang="ja-JP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(AD</a:t>
            </a: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値</a:t>
            </a:r>
            <a:r>
              <a:rPr kumimoji="0" lang="en-US" altLang="ja-JP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)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5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844061" y="4172714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心拍測定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6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5313480" y="1117646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状態メッセージ表示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7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5313480" y="3209110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レーダーチャートの生成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2869222" y="3205561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怒りデータ</a:t>
            </a:r>
            <a:endParaRPr kumimoji="0" lang="en-US" altLang="ja-JP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へ変換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10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5313480" y="5265407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時系列グラフの生成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11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5744303" y="1812240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行動の提案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8698519" y="3165150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LINE</a:t>
            </a: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操作</a:t>
            </a:r>
            <a:r>
              <a:rPr kumimoji="0" lang="en-US" altLang="ja-JP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/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データ取得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cxnSp>
        <p:nvCxnSpPr>
          <p:cNvPr id="17" name="カギ線コネクタ 16"/>
          <p:cNvCxnSpPr>
            <a:endCxn id="9" idx="0"/>
          </p:cNvCxnSpPr>
          <p:nvPr/>
        </p:nvCxnSpPr>
        <p:spPr>
          <a:xfrm>
            <a:off x="2133871" y="2735434"/>
            <a:ext cx="1457393" cy="47012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カギ線コネクタ 19"/>
          <p:cNvCxnSpPr>
            <a:stCxn id="5" idx="3"/>
            <a:endCxn id="9" idx="2"/>
          </p:cNvCxnSpPr>
          <p:nvPr/>
        </p:nvCxnSpPr>
        <p:spPr>
          <a:xfrm flipV="1">
            <a:off x="2288144" y="4119961"/>
            <a:ext cx="1303120" cy="50995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カギ線コネクタ 23"/>
          <p:cNvCxnSpPr>
            <a:stCxn id="9" idx="3"/>
            <a:endCxn id="6" idx="1"/>
          </p:cNvCxnSpPr>
          <p:nvPr/>
        </p:nvCxnSpPr>
        <p:spPr>
          <a:xfrm flipV="1">
            <a:off x="4313305" y="1574846"/>
            <a:ext cx="1000175" cy="2087915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カギ線コネクタ 26"/>
          <p:cNvCxnSpPr>
            <a:stCxn id="9" idx="3"/>
            <a:endCxn id="10" idx="1"/>
          </p:cNvCxnSpPr>
          <p:nvPr/>
        </p:nvCxnSpPr>
        <p:spPr>
          <a:xfrm>
            <a:off x="4313305" y="3662761"/>
            <a:ext cx="1000175" cy="205984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カギ線コネクタ 29"/>
          <p:cNvCxnSpPr>
            <a:stCxn id="9" idx="3"/>
            <a:endCxn id="7" idx="1"/>
          </p:cNvCxnSpPr>
          <p:nvPr/>
        </p:nvCxnSpPr>
        <p:spPr>
          <a:xfrm>
            <a:off x="4313305" y="3662761"/>
            <a:ext cx="1000175" cy="354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>
            <a:stCxn id="7" idx="3"/>
            <a:endCxn id="12" idx="1"/>
          </p:cNvCxnSpPr>
          <p:nvPr/>
        </p:nvCxnSpPr>
        <p:spPr>
          <a:xfrm flipV="1">
            <a:off x="6757563" y="3622350"/>
            <a:ext cx="1940956" cy="4396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>
            <a:stCxn id="10" idx="3"/>
            <a:endCxn id="12" idx="1"/>
          </p:cNvCxnSpPr>
          <p:nvPr/>
        </p:nvCxnSpPr>
        <p:spPr>
          <a:xfrm flipV="1">
            <a:off x="6757563" y="3622350"/>
            <a:ext cx="1940956" cy="210025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カギ線コネクタ 48"/>
          <p:cNvCxnSpPr/>
          <p:nvPr/>
        </p:nvCxnSpPr>
        <p:spPr>
          <a:xfrm rot="5400000" flipH="1" flipV="1">
            <a:off x="456407" y="1364623"/>
            <a:ext cx="2364436" cy="1870483"/>
          </a:xfrm>
          <a:prstGeom prst="bentConnector3">
            <a:avLst>
              <a:gd name="adj1" fmla="val 226"/>
            </a:avLst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3" name="カギ線コネクタ 52"/>
          <p:cNvCxnSpPr/>
          <p:nvPr/>
        </p:nvCxnSpPr>
        <p:spPr>
          <a:xfrm rot="5400000" flipH="1" flipV="1">
            <a:off x="435424" y="1439828"/>
            <a:ext cx="4408391" cy="3764029"/>
          </a:xfrm>
          <a:prstGeom prst="bentConnector3">
            <a:avLst>
              <a:gd name="adj1" fmla="val -253"/>
            </a:avLst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3" name="直線コネクタ 62"/>
          <p:cNvCxnSpPr/>
          <p:nvPr/>
        </p:nvCxnSpPr>
        <p:spPr>
          <a:xfrm flipV="1">
            <a:off x="4668714" y="4641156"/>
            <a:ext cx="363600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正方形/長方形 70"/>
          <p:cNvSpPr/>
          <p:nvPr/>
        </p:nvSpPr>
        <p:spPr>
          <a:xfrm>
            <a:off x="872826" y="1697245"/>
            <a:ext cx="885635" cy="38442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八十岡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72" name="正方形/長方形 71"/>
          <p:cNvSpPr/>
          <p:nvPr/>
        </p:nvSpPr>
        <p:spPr>
          <a:xfrm>
            <a:off x="844061" y="3687388"/>
            <a:ext cx="885635" cy="38442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矢頭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73" name="正方形/長方形 72"/>
          <p:cNvSpPr/>
          <p:nvPr/>
        </p:nvSpPr>
        <p:spPr>
          <a:xfrm>
            <a:off x="4956759" y="4739528"/>
            <a:ext cx="885635" cy="38442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安野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4956759" y="3036814"/>
            <a:ext cx="885635" cy="38442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萩原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4956759" y="908874"/>
            <a:ext cx="885635" cy="38442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大西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77" name="正方形/長方形 76"/>
          <p:cNvSpPr/>
          <p:nvPr/>
        </p:nvSpPr>
        <p:spPr>
          <a:xfrm>
            <a:off x="8713335" y="2659797"/>
            <a:ext cx="885635" cy="38442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島田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cxnSp>
        <p:nvCxnSpPr>
          <p:cNvPr id="78" name="直線コネクタ 77"/>
          <p:cNvCxnSpPr/>
          <p:nvPr/>
        </p:nvCxnSpPr>
        <p:spPr>
          <a:xfrm rot="16200000" flipV="1">
            <a:off x="6052115" y="3341838"/>
            <a:ext cx="471600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>
            <a:endCxn id="12" idx="1"/>
          </p:cNvCxnSpPr>
          <p:nvPr/>
        </p:nvCxnSpPr>
        <p:spPr>
          <a:xfrm>
            <a:off x="6893169" y="1697244"/>
            <a:ext cx="1805350" cy="192510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コネクタ 78"/>
          <p:cNvCxnSpPr/>
          <p:nvPr/>
        </p:nvCxnSpPr>
        <p:spPr>
          <a:xfrm flipV="1">
            <a:off x="4668714" y="2854691"/>
            <a:ext cx="363600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55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8382000" y="792479"/>
            <a:ext cx="3969368" cy="2784543"/>
            <a:chOff x="2889592" y="494270"/>
            <a:chExt cx="6922531" cy="4787986"/>
          </a:xfrm>
        </p:grpSpPr>
        <p:pic>
          <p:nvPicPr>
            <p:cNvPr id="1028" name="Picture 4" descr="https://1.bp.blogspot.com/-qN6DM7Hf8Og/VdLrtgyLv-I/AAAAAAAAwwI/b7Ii11u40pQ/s800/house_danmen_1kai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9592" y="494270"/>
              <a:ext cx="6922531" cy="47879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s://4.bp.blogspot.com/-THJY2Lc2zhs/WUdY69JEeUI/AAAAAAABFA4/rX0fHsig6vMPLM6Q70Hwan0VnSu5PVI8gCLcBGAs/s800/pet_dog_sit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9083" y="2845659"/>
              <a:ext cx="2040021" cy="2034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tps://1.bp.blogspot.com/-wT4PplU7piU/UrEiIV2kXxI/AAAAAAAAb70/u-nwtIv1gNg/s800/block_asobi_boy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562"/>
            <a:stretch/>
          </p:blipFill>
          <p:spPr bwMode="auto">
            <a:xfrm>
              <a:off x="4226011" y="2837562"/>
              <a:ext cx="2285263" cy="1895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4" descr="https://1.bp.blogspot.com/-qN6DM7Hf8Og/VdLrtgyLv-I/AAAAAAAAwwI/b7Ii11u40pQ/s800/house_danmen_1ka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639" y="4145279"/>
            <a:ext cx="4133508" cy="279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4.bp.blogspot.com/-J46bq82KrxM/UZSsdFSLOYI/AAAAAAAAS0c/EDjj7aVQOeU/s800/ojiisan_obaasa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5703" y="5122932"/>
            <a:ext cx="1429285" cy="145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000" dirty="0" smtClean="0"/>
              <a:t>様々な方々に対して展開可能</a:t>
            </a:r>
            <a:endParaRPr kumimoji="1" lang="ja-JP" altLang="en-US" sz="4000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8423" y="2062665"/>
            <a:ext cx="6018136" cy="4359343"/>
          </a:xfrm>
          <a:prstGeom prst="rect">
            <a:avLst/>
          </a:prstGeom>
        </p:spPr>
      </p:pic>
      <p:pic>
        <p:nvPicPr>
          <p:cNvPr id="1042" name="Picture 18" descr="https://3.bp.blogspot.com/-vSQVz9ILd7I/VtofTTKo9KI/AAAAAAAA4Wo/bVW_RMat7oY/s800/building_kaisya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29" y="2568702"/>
            <a:ext cx="3033464" cy="3347271"/>
          </a:xfrm>
          <a:prstGeom prst="rect">
            <a:avLst/>
          </a:prstGeom>
          <a:noFill/>
          <a:effectLst>
            <a:glow>
              <a:schemeClr val="accent1"/>
            </a:glow>
            <a:outerShdw dist="50800" dir="5400000" algn="ctr" rotWithShape="0">
              <a:srgbClr val="000000">
                <a:alpha val="43137"/>
              </a:srgbClr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2.bp.blogspot.com/-47rRGlJCk2M/Ugsrla17PBI/AAAAAAAAXF8/Xu7TePCXAhY/s800/gomasuri_businessman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962"/>
          <a:stretch/>
        </p:blipFill>
        <p:spPr bwMode="auto">
          <a:xfrm rot="266554">
            <a:off x="879014" y="3577023"/>
            <a:ext cx="1302050" cy="229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953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620" y="298938"/>
            <a:ext cx="4348895" cy="6293392"/>
          </a:xfrm>
          <a:prstGeom prst="rect">
            <a:avLst/>
          </a:prstGeom>
        </p:spPr>
      </p:pic>
      <p:sp>
        <p:nvSpPr>
          <p:cNvPr id="6" name="角丸四角形吹き出し 5"/>
          <p:cNvSpPr/>
          <p:nvPr/>
        </p:nvSpPr>
        <p:spPr>
          <a:xfrm>
            <a:off x="246186" y="738554"/>
            <a:ext cx="4677506" cy="3525715"/>
          </a:xfrm>
          <a:prstGeom prst="wedgeRoundRectCallout">
            <a:avLst>
              <a:gd name="adj1" fmla="val 57799"/>
              <a:gd name="adj2" fmla="val -194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kumimoji="1" lang="ja-JP" altLang="en-US" sz="4000" dirty="0" smtClean="0"/>
              <a:t>よりよい社会</a:t>
            </a:r>
            <a:endParaRPr kumimoji="1" lang="en-US" altLang="ja-JP" sz="4000" dirty="0" smtClean="0"/>
          </a:p>
          <a:p>
            <a:pPr lvl="1"/>
            <a:r>
              <a:rPr kumimoji="1" lang="ja-JP" altLang="en-US" sz="4000" dirty="0" smtClean="0"/>
              <a:t>を築くため、</a:t>
            </a:r>
            <a:endParaRPr kumimoji="1" lang="en-US" altLang="ja-JP" sz="4000" dirty="0" smtClean="0"/>
          </a:p>
          <a:p>
            <a:pPr lvl="1"/>
            <a:r>
              <a:rPr kumimoji="1" lang="ja-JP" altLang="en-US" sz="4000" dirty="0" smtClean="0"/>
              <a:t>パパは今日も</a:t>
            </a:r>
            <a:endParaRPr kumimoji="1" lang="en-US" altLang="ja-JP" sz="4000" dirty="0" smtClean="0"/>
          </a:p>
          <a:p>
            <a:pPr lvl="1"/>
            <a:r>
              <a:rPr kumimoji="1" lang="ja-JP" altLang="en-US" sz="4000" dirty="0" smtClean="0"/>
              <a:t>頑張ります。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441405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8706" y="36438"/>
            <a:ext cx="315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開発サービスのコンセプト</a:t>
            </a:r>
            <a:endParaRPr kumimoji="1" lang="ja-JP" altLang="en-US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300782" y="435351"/>
            <a:ext cx="11891218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スマート</a:t>
            </a:r>
            <a:r>
              <a:rPr kumimoji="1"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SE</a:t>
            </a:r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では、ソリューション開発の手法～デバイスレイヤ～</a:t>
            </a:r>
            <a:r>
              <a:rPr kumimoji="1"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NW</a:t>
            </a:r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レイヤ～</a:t>
            </a:r>
            <a:r>
              <a:rPr kumimoji="1"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AI</a:t>
            </a:r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ビッグデータ解析まで、総合的に学んできました。</a:t>
            </a:r>
            <a:endParaRPr kumimoji="1"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kumimoji="1" lang="en-US" altLang="ja-JP" sz="900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2000" dirty="0" smtClean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今回開発では、</a:t>
            </a:r>
            <a:endParaRPr kumimoji="1" lang="en-US" altLang="ja-JP" sz="2000" dirty="0" smtClean="0">
              <a:solidFill>
                <a:srgbClr val="0066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2000" dirty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kumimoji="1" lang="ja-JP" altLang="en-US" sz="2000" dirty="0" smtClean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①奥様の</a:t>
            </a:r>
            <a:r>
              <a:rPr kumimoji="1" lang="ja-JP" altLang="en-US" sz="2000" b="1" u="sng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バイタルデータ（心拍）を取得</a:t>
            </a:r>
            <a:r>
              <a:rPr kumimoji="1" lang="ja-JP" altLang="en-US" sz="2000" dirty="0" smtClean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し、</a:t>
            </a:r>
            <a:endParaRPr kumimoji="1" lang="en-US" altLang="ja-JP" sz="2000" dirty="0" smtClean="0">
              <a:solidFill>
                <a:srgbClr val="0066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2000" dirty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kumimoji="1" lang="ja-JP" altLang="en-US" sz="2000" dirty="0" smtClean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②クラウドに蓄積した</a:t>
            </a:r>
            <a:r>
              <a:rPr kumimoji="1" lang="ja-JP" altLang="en-US" sz="2000" b="1" u="sng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バイタルデータから、奥様の感情状態を解析し</a:t>
            </a:r>
            <a:r>
              <a:rPr kumimoji="1" lang="ja-JP" altLang="en-US" sz="2000" dirty="0" smtClean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endParaRPr kumimoji="1" lang="en-US" altLang="ja-JP" sz="2000" dirty="0" smtClean="0">
              <a:solidFill>
                <a:srgbClr val="0066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2000" dirty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③</a:t>
            </a:r>
            <a:r>
              <a:rPr kumimoji="1" lang="en-US" altLang="ja-JP" sz="2000" b="1" u="sng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LINE</a:t>
            </a:r>
            <a:r>
              <a:rPr kumimoji="1" lang="ja-JP" altLang="en-US" sz="2000" dirty="0" smtClean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で</a:t>
            </a:r>
            <a:r>
              <a:rPr kumimoji="1" lang="ja-JP" altLang="en-US" sz="2000" dirty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、ご主人の動きを</a:t>
            </a:r>
            <a:r>
              <a:rPr kumimoji="1" lang="ja-JP" altLang="en-US" sz="2000" b="1" u="sng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リコメンド</a:t>
            </a:r>
            <a:r>
              <a:rPr kumimoji="1" lang="ja-JP" altLang="en-US" sz="2000" b="1" u="sng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する</a:t>
            </a:r>
            <a:r>
              <a:rPr kumimoji="1" lang="ja-JP" altLang="en-US" sz="2000" b="1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　</a:t>
            </a:r>
            <a:r>
              <a:rPr kumimoji="1" lang="ja-JP" altLang="en-US" sz="2000" dirty="0" smtClean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ソリューション</a:t>
            </a:r>
            <a:r>
              <a:rPr kumimoji="1" lang="ja-JP" altLang="en-US" sz="2000" dirty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を試作開発を</a:t>
            </a:r>
            <a:r>
              <a:rPr kumimoji="1" lang="ja-JP" altLang="en-US" sz="2000" dirty="0" smtClean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しました。</a:t>
            </a:r>
            <a:endParaRPr kumimoji="1" lang="en-US" altLang="ja-JP" sz="2000" dirty="0">
              <a:solidFill>
                <a:srgbClr val="0066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397498" y="5905273"/>
            <a:ext cx="99501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商用ビジネスにおいては、</a:t>
            </a:r>
            <a:endParaRPr kumimoji="1"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接続デバイスや可視化ツールも、自由に選択できるよう（パブサブモデル）でのインタフェース設計をしており、</a:t>
            </a:r>
            <a:endParaRPr kumimoji="1"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u="sng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さまざまなシーンで使っていただけることをイメージ</a:t>
            </a:r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している。</a:t>
            </a:r>
            <a:endParaRPr kumimoji="1"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3" name="グループ化 2"/>
          <p:cNvGrpSpPr/>
          <p:nvPr/>
        </p:nvGrpSpPr>
        <p:grpSpPr>
          <a:xfrm>
            <a:off x="776558" y="2474411"/>
            <a:ext cx="7932382" cy="3110556"/>
            <a:chOff x="794143" y="2491997"/>
            <a:chExt cx="6100307" cy="2620259"/>
          </a:xfrm>
        </p:grpSpPr>
        <p:pic>
          <p:nvPicPr>
            <p:cNvPr id="44" name="図 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35690" y="4640037"/>
              <a:ext cx="517893" cy="333090"/>
            </a:xfrm>
            <a:prstGeom prst="rect">
              <a:avLst/>
            </a:prstGeom>
          </p:spPr>
        </p:pic>
        <p:sp>
          <p:nvSpPr>
            <p:cNvPr id="51" name="円柱 50"/>
            <p:cNvSpPr/>
            <p:nvPr/>
          </p:nvSpPr>
          <p:spPr>
            <a:xfrm>
              <a:off x="3007424" y="2883378"/>
              <a:ext cx="955541" cy="780765"/>
            </a:xfrm>
            <a:prstGeom prst="can">
              <a:avLst>
                <a:gd name="adj" fmla="val 1936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クラウド</a:t>
              </a:r>
              <a:r>
                <a:rPr kumimoji="1" lang="en-US" altLang="ja-JP" sz="14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/</a:t>
              </a:r>
            </a:p>
            <a:p>
              <a:pPr algn="ctr"/>
              <a:r>
                <a:rPr kumimoji="1"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ビッグデータ・</a:t>
              </a:r>
              <a:r>
                <a:rPr kumimoji="1" lang="en-US" altLang="ja-JP" sz="14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AI</a:t>
              </a:r>
              <a:endPara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2" name="雲 51"/>
            <p:cNvSpPr/>
            <p:nvPr/>
          </p:nvSpPr>
          <p:spPr>
            <a:xfrm>
              <a:off x="1829138" y="3903749"/>
              <a:ext cx="3095106" cy="371934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ネットワーク</a:t>
              </a:r>
              <a:endPara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6" name="テキスト ボックス 55"/>
            <p:cNvSpPr txBox="1"/>
            <p:nvPr/>
          </p:nvSpPr>
          <p:spPr>
            <a:xfrm>
              <a:off x="794143" y="2491997"/>
              <a:ext cx="1522719" cy="3370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b="1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【</a:t>
              </a:r>
              <a:r>
                <a:rPr kumimoji="1" lang="ja-JP" altLang="en-US" sz="2000" b="1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今回開発内容</a:t>
              </a:r>
              <a:r>
                <a:rPr kumimoji="1" lang="en-US" altLang="ja-JP" sz="2000" b="1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】</a:t>
              </a:r>
              <a:endParaRPr kumimoji="1" lang="en-US" altLang="ja-JP" sz="2000" b="1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2837120" y="4593729"/>
              <a:ext cx="2803568" cy="518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奥様につけた、</a:t>
              </a:r>
              <a:endParaRPr kumimoji="1" lang="en-US" altLang="ja-JP" sz="1400" dirty="0" smtClean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r>
                <a:rPr kumimoji="1" lang="ja-JP" altLang="en-US" sz="2000" dirty="0" smtClean="0">
                  <a:solidFill>
                    <a:srgbClr val="C0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バイタルデータ</a:t>
              </a:r>
              <a:r>
                <a:rPr kumimoji="1" lang="en-US" altLang="ja-JP" sz="2000" dirty="0" smtClean="0">
                  <a:solidFill>
                    <a:srgbClr val="C0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(</a:t>
              </a:r>
              <a:r>
                <a:rPr kumimoji="1" lang="ja-JP" altLang="en-US" sz="2000" dirty="0" smtClean="0">
                  <a:solidFill>
                    <a:srgbClr val="C0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心拍センサー</a:t>
              </a:r>
              <a:r>
                <a:rPr kumimoji="1" lang="en-US" altLang="ja-JP" sz="2000" dirty="0" smtClean="0">
                  <a:solidFill>
                    <a:srgbClr val="C0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)</a:t>
              </a:r>
              <a:r>
                <a:rPr kumimoji="1" lang="ja-JP" altLang="en-US" sz="2000" dirty="0" smtClean="0">
                  <a:solidFill>
                    <a:srgbClr val="C0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取得</a:t>
              </a:r>
              <a:endParaRPr kumimoji="1" lang="en-US" altLang="ja-JP" sz="2000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pic>
          <p:nvPicPr>
            <p:cNvPr id="59" name="図 5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8338" y="3216929"/>
              <a:ext cx="619492" cy="988965"/>
            </a:xfrm>
            <a:prstGeom prst="rect">
              <a:avLst/>
            </a:prstGeom>
          </p:spPr>
        </p:pic>
        <p:sp>
          <p:nvSpPr>
            <p:cNvPr id="64" name="テキスト ボックス 63"/>
            <p:cNvSpPr txBox="1"/>
            <p:nvPr/>
          </p:nvSpPr>
          <p:spPr>
            <a:xfrm>
              <a:off x="4525219" y="3035660"/>
              <a:ext cx="553761" cy="3111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rgbClr val="0000CC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LINE</a:t>
              </a:r>
              <a:endParaRPr kumimoji="1" lang="ja-JP" altLang="en-US" dirty="0">
                <a:solidFill>
                  <a:srgbClr val="0000CC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65" name="テキスト ボックス 64"/>
            <p:cNvSpPr txBox="1"/>
            <p:nvPr/>
          </p:nvSpPr>
          <p:spPr>
            <a:xfrm>
              <a:off x="1696597" y="3578294"/>
              <a:ext cx="1367390" cy="2592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400" dirty="0" smtClean="0">
                  <a:solidFill>
                    <a:srgbClr val="0000CC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汎用的なインタフェース</a:t>
              </a:r>
              <a:endParaRPr kumimoji="1" lang="ja-JP" altLang="en-US" sz="1400" dirty="0">
                <a:solidFill>
                  <a:srgbClr val="0000CC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2" name="正方形/長方形 1"/>
            <p:cNvSpPr/>
            <p:nvPr/>
          </p:nvSpPr>
          <p:spPr>
            <a:xfrm>
              <a:off x="2671918" y="2588922"/>
              <a:ext cx="1803791" cy="3370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ja-JP" altLang="en-US" sz="2000" b="1" i="1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</a:rPr>
                <a:t>②</a:t>
              </a:r>
              <a:r>
                <a:rPr kumimoji="1" lang="ja-JP" altLang="en-US" sz="2000" dirty="0" smtClean="0">
                  <a:solidFill>
                    <a:srgbClr val="C0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リコメンド状態解析</a:t>
              </a:r>
              <a:endParaRPr lang="ja-JP" altLang="en-US" sz="20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cxnSp>
          <p:nvCxnSpPr>
            <p:cNvPr id="35" name="直線矢印コネクタ 34"/>
            <p:cNvCxnSpPr/>
            <p:nvPr/>
          </p:nvCxnSpPr>
          <p:spPr>
            <a:xfrm flipH="1" flipV="1">
              <a:off x="3050462" y="4296958"/>
              <a:ext cx="13525" cy="308980"/>
            </a:xfrm>
            <a:prstGeom prst="straightConnector1">
              <a:avLst/>
            </a:prstGeom>
            <a:ln w="3810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U ターン矢印 5"/>
            <p:cNvSpPr/>
            <p:nvPr/>
          </p:nvSpPr>
          <p:spPr>
            <a:xfrm rot="6601370" flipV="1">
              <a:off x="4372870" y="2882602"/>
              <a:ext cx="338516" cy="1109481"/>
            </a:xfrm>
            <a:prstGeom prst="uturnArrow">
              <a:avLst>
                <a:gd name="adj1" fmla="val 12283"/>
                <a:gd name="adj2" fmla="val 25000"/>
                <a:gd name="adj3" fmla="val 25000"/>
                <a:gd name="adj4" fmla="val 43750"/>
                <a:gd name="adj5" fmla="val 7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2673346" y="4341873"/>
              <a:ext cx="339258" cy="3370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ja-JP" altLang="en-US" sz="2000" b="1" i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</a:rPr>
                <a:t>①</a:t>
              </a:r>
              <a:endParaRPr lang="ja-JP" altLang="en-US" sz="20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5043814" y="2924391"/>
              <a:ext cx="1850636" cy="3370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ja-JP" altLang="en-US" sz="2000" b="1" i="1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</a:rPr>
                <a:t>③</a:t>
              </a:r>
              <a:r>
                <a:rPr kumimoji="1" lang="ja-JP" altLang="en-US" sz="2000" dirty="0" smtClean="0">
                  <a:solidFill>
                    <a:srgbClr val="C0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可視化、行動提案</a:t>
              </a:r>
              <a:endParaRPr lang="ja-JP" altLang="en-US" sz="20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717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67053" y="87923"/>
            <a:ext cx="2028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リーンキャンパス</a:t>
            </a:r>
            <a:endParaRPr kumimoji="1" lang="ja-JP" altLang="en-US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4" y="470457"/>
            <a:ext cx="9195758" cy="6308412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1584960" y="5334000"/>
            <a:ext cx="868680" cy="4876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292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71353" y="170404"/>
            <a:ext cx="3187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ユーザストーリーマッピング</a:t>
            </a:r>
          </a:p>
        </p:txBody>
      </p:sp>
      <p:sp>
        <p:nvSpPr>
          <p:cNvPr id="3" name="Rectangle 3"/>
          <p:cNvSpPr/>
          <p:nvPr/>
        </p:nvSpPr>
        <p:spPr>
          <a:xfrm>
            <a:off x="1310054" y="1361612"/>
            <a:ext cx="1444083" cy="9144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データの測定</a:t>
            </a:r>
            <a:endParaRPr kumimoji="1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71585" y="1361612"/>
            <a:ext cx="1444083" cy="9144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感情の把握</a:t>
            </a: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33116" y="1361612"/>
            <a:ext cx="1444083" cy="9144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行動の把握</a:t>
            </a: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94647" y="1361612"/>
            <a:ext cx="1444083" cy="9144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行動の実施</a:t>
            </a: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56178" y="1361612"/>
            <a:ext cx="1444083" cy="9144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結果の確認</a:t>
            </a: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" name="Straight Arrow Connector 9"/>
          <p:cNvCxnSpPr/>
          <p:nvPr/>
        </p:nvCxnSpPr>
        <p:spPr>
          <a:xfrm flipV="1">
            <a:off x="1310054" y="2426868"/>
            <a:ext cx="8090207" cy="3345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1310053" y="4723387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心拍測定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4650912" y="4723387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状態メッセージ表示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2971371" y="4723387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LINE</a:t>
            </a: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で</a:t>
            </a:r>
            <a:endParaRPr kumimoji="0" lang="en-US" altLang="ja-JP" sz="1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レーダーチャート表示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5" name="Straight Connector 19">
            <a:extLst>
              <a:ext uri="{FF2B5EF4-FFF2-40B4-BE49-F238E27FC236}">
                <a16:creationId xmlns:a16="http://schemas.microsoft.com/office/drawing/2014/main" id="{5A2BE400-5EC2-834F-9205-749F613CCF5C}"/>
              </a:ext>
            </a:extLst>
          </p:cNvPr>
          <p:cNvCxnSpPr/>
          <p:nvPr/>
        </p:nvCxnSpPr>
        <p:spPr>
          <a:xfrm>
            <a:off x="1296076" y="4579793"/>
            <a:ext cx="8136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7977122" y="5731073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LINE</a:t>
            </a: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で</a:t>
            </a:r>
            <a:endParaRPr kumimoji="0" lang="en-US" altLang="ja-JP" sz="1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時系列グラフの表示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6294647" y="2583676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家事を手伝う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6294647" y="3559754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奥さんの好きなものを買って帰る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1310053" y="2603914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スマートウォッチで測定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2971371" y="2604305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スマホで感情を確認する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7956178" y="2604305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スマホで感情を確認する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4650912" y="5765186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行動の提案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8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7977121" y="4723387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LINE</a:t>
            </a: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で</a:t>
            </a:r>
            <a:endParaRPr kumimoji="0" lang="en-US" altLang="ja-JP" sz="1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レーダーチャート表示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35943" y="4318183"/>
            <a:ext cx="9412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MVP</a:t>
            </a:r>
            <a:endParaRPr kumimoji="0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1310053" y="3556326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体温・血圧の測定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103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07730" y="386862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/>
              <a:t>デモにあたり</a:t>
            </a:r>
            <a:endParaRPr kumimoji="1" lang="ja-JP" altLang="en-US" sz="2400" b="1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0" y="967654"/>
            <a:ext cx="120853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 smtClean="0"/>
              <a:t>我々、グループ３は、男性ばかりのチームとなっているため、</a:t>
            </a:r>
            <a:endParaRPr kumimoji="1" lang="en-US" altLang="ja-JP" sz="3200" b="1" dirty="0" smtClean="0"/>
          </a:p>
          <a:p>
            <a:r>
              <a:rPr kumimoji="1" lang="ja-JP" altLang="en-US" sz="3200" b="1" dirty="0" smtClean="0"/>
              <a:t>偏見等、多分に</a:t>
            </a:r>
            <a:r>
              <a:rPr kumimoji="1" lang="ja-JP" altLang="en-US" sz="3200" b="1" dirty="0" err="1" smtClean="0"/>
              <a:t>お見</a:t>
            </a:r>
            <a:r>
              <a:rPr kumimoji="1" lang="ja-JP" altLang="en-US" sz="3200" b="1" dirty="0" smtClean="0"/>
              <a:t>苦しい表現、シナリオとなっておりますが、</a:t>
            </a:r>
            <a:endParaRPr kumimoji="1" lang="en-US" altLang="ja-JP" sz="3200" b="1" dirty="0" smtClean="0"/>
          </a:p>
          <a:p>
            <a:r>
              <a:rPr kumimoji="1" lang="ja-JP" altLang="en-US" sz="3200" b="1" dirty="0" smtClean="0"/>
              <a:t>どうか広い心で、ご覧頂ければ幸いです</a:t>
            </a:r>
            <a:r>
              <a:rPr kumimoji="1" lang="ja-JP" altLang="en-US" sz="3200" b="1" dirty="0" err="1" smtClean="0"/>
              <a:t>。。。</a:t>
            </a:r>
            <a:r>
              <a:rPr kumimoji="1" lang="ja-JP" altLang="en-US" sz="3200" b="1" dirty="0" smtClean="0"/>
              <a:t>汗</a:t>
            </a:r>
            <a:endParaRPr kumimoji="1" lang="ja-JP" altLang="en-US" sz="3200" b="1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359" y="2610911"/>
            <a:ext cx="6488356" cy="41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0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31884" y="19343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/>
              <a:t>前準備</a:t>
            </a:r>
            <a:endParaRPr kumimoji="1" lang="ja-JP" altLang="en-US" sz="2400" b="1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254" y="2258389"/>
            <a:ext cx="6543675" cy="436625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93275" y="794345"/>
            <a:ext cx="96487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夫：「最近、君の体調が心配だから、スマートリストバンドをプレゼントするね！♡」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妻：「まぁ、うれしい！　ありがとう！♡」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夫：「これは心拍数や消費カロリーなどを測定してくれるから、身に着けておいてね！」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妻：「分かったわ♡」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3624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31884" y="19343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/>
              <a:t>ある</a:t>
            </a:r>
            <a:r>
              <a:rPr kumimoji="1" lang="ja-JP" altLang="en-US" sz="2400" b="1" dirty="0"/>
              <a:t>日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498" y="2082597"/>
            <a:ext cx="4533702" cy="4624377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93275" y="794345"/>
            <a:ext cx="82445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夫：「いや～、楽しくてすっかり遅くなってしまったな～笑」</a:t>
            </a:r>
            <a:endParaRPr kumimoji="1" lang="en-US" altLang="ja-JP" dirty="0" smtClean="0"/>
          </a:p>
          <a:p>
            <a:r>
              <a:rPr kumimoji="1" lang="ja-JP" altLang="en-US" dirty="0"/>
              <a:t>同僚</a:t>
            </a:r>
            <a:r>
              <a:rPr kumimoji="1" lang="ja-JP" altLang="en-US" dirty="0" smtClean="0"/>
              <a:t>：「ほんと、楽しかったな～、上司の悪口だと盛り上がるな～　笑」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夫：「あっ、嫁に</a:t>
            </a:r>
            <a:r>
              <a:rPr kumimoji="1" lang="en-US" altLang="ja-JP" dirty="0" smtClean="0"/>
              <a:t>LINE</a:t>
            </a:r>
            <a:r>
              <a:rPr kumimoji="1" lang="ja-JP" altLang="en-US" dirty="0" err="1" smtClean="0"/>
              <a:t>するの</a:t>
            </a:r>
            <a:r>
              <a:rPr kumimoji="1" lang="ja-JP" altLang="en-US" dirty="0" smtClean="0"/>
              <a:t>忘れてた！汗　あっ、なんか嫁からスゲー</a:t>
            </a:r>
            <a:r>
              <a:rPr kumimoji="1" lang="en-US" altLang="ja-JP" dirty="0" smtClean="0"/>
              <a:t>LINE</a:t>
            </a:r>
            <a:r>
              <a:rPr kumimoji="1" lang="ja-JP" altLang="en-US" dirty="0" smtClean="0"/>
              <a:t>が</a:t>
            </a:r>
            <a:endParaRPr kumimoji="1" lang="en-US" altLang="ja-JP" dirty="0" smtClean="0"/>
          </a:p>
          <a:p>
            <a:r>
              <a:rPr kumimoji="1" lang="ja-JP" altLang="en-US" dirty="0"/>
              <a:t>　</a:t>
            </a:r>
            <a:r>
              <a:rPr kumimoji="1" lang="ja-JP" altLang="en-US" dirty="0" smtClean="0"/>
              <a:t>　　入ってる！</a:t>
            </a:r>
            <a:r>
              <a:rPr kumimoji="1" lang="ja-JP" altLang="en-US" dirty="0" err="1" smtClean="0"/>
              <a:t>汗汗</a:t>
            </a:r>
            <a:r>
              <a:rPr kumimoji="1" lang="ja-JP" altLang="en-US" dirty="0" smtClean="0"/>
              <a:t>汗」</a:t>
            </a:r>
            <a:endParaRPr kumimoji="1" lang="en-US" altLang="ja-JP" dirty="0" smtClean="0"/>
          </a:p>
          <a:p>
            <a:r>
              <a:rPr kumimoji="1" lang="ja-JP" altLang="en-US" dirty="0"/>
              <a:t>同僚</a:t>
            </a:r>
            <a:r>
              <a:rPr kumimoji="1" lang="ja-JP" altLang="en-US" dirty="0" smtClean="0"/>
              <a:t>：「無言</a:t>
            </a:r>
            <a:r>
              <a:rPr kumimoji="1" lang="ja-JP" altLang="en-US" dirty="0" err="1" smtClean="0"/>
              <a:t>。。。。。</a:t>
            </a:r>
            <a:r>
              <a:rPr kumimoji="1" lang="ja-JP" altLang="en-US" dirty="0" smtClean="0"/>
              <a:t>」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0994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31884" y="193431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/>
              <a:t>感情衛星ひまわり登場！</a:t>
            </a:r>
            <a:endParaRPr kumimoji="1" lang="ja-JP" altLang="en-US" sz="2400" b="1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1884" y="803138"/>
            <a:ext cx="779251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夫：「こんな時こそ、感情衛星ひまわりだぜ！」</a:t>
            </a:r>
            <a:endParaRPr kumimoji="1" lang="en-US" altLang="ja-JP" dirty="0" smtClean="0"/>
          </a:p>
          <a:p>
            <a:r>
              <a:rPr kumimoji="1" lang="ja-JP" altLang="en-US" dirty="0"/>
              <a:t>同僚</a:t>
            </a:r>
            <a:r>
              <a:rPr kumimoji="1" lang="ja-JP" altLang="en-US" dirty="0" smtClean="0"/>
              <a:t>：「なに、それ？？」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夫：「</a:t>
            </a:r>
            <a:r>
              <a:rPr kumimoji="1" lang="en-US" altLang="ja-JP" dirty="0" smtClean="0"/>
              <a:t>LINE</a:t>
            </a:r>
            <a:r>
              <a:rPr kumimoji="1" lang="ja-JP" altLang="en-US" dirty="0" smtClean="0"/>
              <a:t>で、感情衛星ひまわりフレンドに</a:t>
            </a:r>
            <a:r>
              <a:rPr kumimoji="1" lang="en-US" altLang="ja-JP" dirty="0" smtClean="0"/>
              <a:t>『</a:t>
            </a:r>
            <a:r>
              <a:rPr kumimoji="1" lang="ja-JP" altLang="en-US" dirty="0" smtClean="0"/>
              <a:t>へ</a:t>
            </a:r>
            <a:r>
              <a:rPr kumimoji="1" lang="ja-JP" altLang="en-US" dirty="0"/>
              <a:t>い</a:t>
            </a:r>
            <a:r>
              <a:rPr kumimoji="1" lang="ja-JP" altLang="en-US" dirty="0" smtClean="0"/>
              <a:t>、</a:t>
            </a:r>
            <a:r>
              <a:rPr kumimoji="1" lang="ja-JP" altLang="en-US" dirty="0" err="1" smtClean="0"/>
              <a:t>あや</a:t>
            </a:r>
            <a:r>
              <a:rPr kumimoji="1" lang="en-US" altLang="ja-JP" dirty="0" smtClean="0"/>
              <a:t>』</a:t>
            </a:r>
            <a:r>
              <a:rPr kumimoji="1" lang="ja-JP" altLang="en-US" dirty="0" smtClean="0"/>
              <a:t>と打つだろ。</a:t>
            </a:r>
            <a:endParaRPr kumimoji="1" lang="en-US" altLang="ja-JP" dirty="0" smtClean="0"/>
          </a:p>
          <a:p>
            <a:r>
              <a:rPr kumimoji="1" lang="ja-JP" altLang="en-US" dirty="0"/>
              <a:t>　</a:t>
            </a:r>
            <a:r>
              <a:rPr kumimoji="1" lang="ja-JP" altLang="en-US" dirty="0" smtClean="0"/>
              <a:t>　　そうするとだな　ニヤリ」</a:t>
            </a:r>
            <a:endParaRPr kumimoji="1" lang="en-US" altLang="ja-JP" dirty="0" smtClean="0"/>
          </a:p>
          <a:p>
            <a:r>
              <a:rPr kumimoji="1" lang="ja-JP" altLang="en-US" dirty="0"/>
              <a:t>同僚</a:t>
            </a:r>
            <a:r>
              <a:rPr kumimoji="1" lang="ja-JP" altLang="en-US" dirty="0" smtClean="0"/>
              <a:t>：「スゲー！！！」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夫：「かなり激高してるぞ！</a:t>
            </a:r>
            <a:r>
              <a:rPr kumimoji="1" lang="ja-JP" altLang="en-US" dirty="0" err="1" smtClean="0"/>
              <a:t>汗汗</a:t>
            </a:r>
            <a:r>
              <a:rPr kumimoji="1" lang="ja-JP" altLang="en-US" dirty="0" smtClean="0"/>
              <a:t>汗」</a:t>
            </a:r>
            <a:endParaRPr kumimoji="1" lang="en-US" altLang="ja-JP" dirty="0" smtClean="0"/>
          </a:p>
          <a:p>
            <a:r>
              <a:rPr kumimoji="1" lang="ja-JP" altLang="en-US" dirty="0"/>
              <a:t>　</a:t>
            </a:r>
            <a:r>
              <a:rPr kumimoji="1" lang="ja-JP" altLang="en-US" dirty="0" smtClean="0"/>
              <a:t>　「何かプレゼント買って帰ろう！</a:t>
            </a:r>
            <a:r>
              <a:rPr kumimoji="1" lang="ja-JP" altLang="en-US" dirty="0" err="1" smtClean="0"/>
              <a:t>汗汗</a:t>
            </a:r>
            <a:r>
              <a:rPr kumimoji="1" lang="ja-JP" altLang="en-US" dirty="0" smtClean="0"/>
              <a:t>汗」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75" y="2963009"/>
            <a:ext cx="4421633" cy="2927838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960" y="3189904"/>
            <a:ext cx="3497107" cy="278007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067" y="0"/>
            <a:ext cx="3487068" cy="678766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6735" y="4211172"/>
            <a:ext cx="1940685" cy="167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39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31884" y="1934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/>
              <a:t>本日のデモ環境</a:t>
            </a:r>
            <a:endParaRPr kumimoji="1" lang="ja-JP" altLang="en-US" sz="2400" b="1" dirty="0"/>
          </a:p>
        </p:txBody>
      </p:sp>
      <p:sp>
        <p:nvSpPr>
          <p:cNvPr id="6" name="雲 5"/>
          <p:cNvSpPr/>
          <p:nvPr/>
        </p:nvSpPr>
        <p:spPr>
          <a:xfrm>
            <a:off x="3305908" y="712613"/>
            <a:ext cx="3842238" cy="1547447"/>
          </a:xfrm>
          <a:prstGeom prst="cloud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98" y="4405730"/>
            <a:ext cx="1852893" cy="196764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833022">
            <a:off x="1765374" y="5223782"/>
            <a:ext cx="398242" cy="527854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396" y="916693"/>
            <a:ext cx="997475" cy="979975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7594" y="4484430"/>
            <a:ext cx="1056909" cy="213883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9430" y="5654370"/>
            <a:ext cx="535941" cy="529636"/>
          </a:xfrm>
          <a:prstGeom prst="rect">
            <a:avLst/>
          </a:prstGeom>
        </p:spPr>
      </p:pic>
      <p:cxnSp>
        <p:nvCxnSpPr>
          <p:cNvPr id="17" name="直線矢印コネクタ 16"/>
          <p:cNvCxnSpPr/>
          <p:nvPr/>
        </p:nvCxnSpPr>
        <p:spPr>
          <a:xfrm flipH="1" flipV="1">
            <a:off x="6065483" y="1874075"/>
            <a:ext cx="3640014" cy="277836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>
            <a:off x="6515100" y="1467659"/>
            <a:ext cx="3701070" cy="28493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図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9370" y="4647229"/>
            <a:ext cx="2554525" cy="2014282"/>
          </a:xfrm>
          <a:prstGeom prst="rect">
            <a:avLst/>
          </a:prstGeom>
        </p:spPr>
      </p:pic>
      <p:cxnSp>
        <p:nvCxnSpPr>
          <p:cNvPr id="26" name="直線コネクタ 25"/>
          <p:cNvCxnSpPr/>
          <p:nvPr/>
        </p:nvCxnSpPr>
        <p:spPr>
          <a:xfrm flipV="1">
            <a:off x="1899151" y="4652443"/>
            <a:ext cx="643738" cy="537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1821707" y="5654370"/>
            <a:ext cx="777663" cy="1007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2534827" y="4000898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今回は、スマートリストバンドを</a:t>
            </a:r>
            <a:endParaRPr kumimoji="1" lang="en-US" altLang="ja-JP" dirty="0" smtClean="0"/>
          </a:p>
          <a:p>
            <a:r>
              <a:rPr kumimoji="1" lang="ja-JP" altLang="en-US" dirty="0" smtClean="0"/>
              <a:t>ラズパイ＋心拍センサで代替</a:t>
            </a:r>
            <a:endParaRPr kumimoji="1" lang="ja-JP" altLang="en-US" dirty="0"/>
          </a:p>
        </p:txBody>
      </p:sp>
      <p:cxnSp>
        <p:nvCxnSpPr>
          <p:cNvPr id="32" name="直線矢印コネクタ 31"/>
          <p:cNvCxnSpPr/>
          <p:nvPr/>
        </p:nvCxnSpPr>
        <p:spPr>
          <a:xfrm flipV="1">
            <a:off x="1821707" y="1518718"/>
            <a:ext cx="2066638" cy="351679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 rot="18011545">
            <a:off x="1064764" y="2895700"/>
            <a:ext cx="3089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定期的</a:t>
            </a:r>
            <a:r>
              <a:rPr kumimoji="1" lang="ja-JP" altLang="en-US" dirty="0" smtClean="0"/>
              <a:t>に心拍データ</a:t>
            </a:r>
            <a:r>
              <a:rPr kumimoji="1" lang="en-US" altLang="ja-JP" dirty="0" smtClean="0"/>
              <a:t>Upload</a:t>
            </a:r>
          </a:p>
        </p:txBody>
      </p:sp>
      <p:sp>
        <p:nvSpPr>
          <p:cNvPr id="37" name="テキスト ボックス 36"/>
          <p:cNvSpPr txBox="1"/>
          <p:nvPr/>
        </p:nvSpPr>
        <p:spPr>
          <a:xfrm rot="2330267">
            <a:off x="6182140" y="3381165"/>
            <a:ext cx="3406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LINE</a:t>
            </a:r>
            <a:r>
              <a:rPr kumimoji="1" lang="ja-JP" altLang="en-US" dirty="0" smtClean="0"/>
              <a:t>メッセージ「へい、あや」</a:t>
            </a:r>
            <a:endParaRPr kumimoji="1" lang="en-US" altLang="ja-JP" dirty="0" smtClean="0"/>
          </a:p>
        </p:txBody>
      </p:sp>
      <p:sp>
        <p:nvSpPr>
          <p:cNvPr id="38" name="テキスト ボックス 37"/>
          <p:cNvSpPr txBox="1"/>
          <p:nvPr/>
        </p:nvSpPr>
        <p:spPr>
          <a:xfrm rot="2330267">
            <a:off x="6769806" y="2506437"/>
            <a:ext cx="363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LINE</a:t>
            </a:r>
            <a:r>
              <a:rPr kumimoji="1" lang="ja-JP" altLang="en-US" dirty="0" smtClean="0"/>
              <a:t>メッセージで感情指標　受信</a:t>
            </a:r>
            <a:endParaRPr kumimoji="1" lang="en-US" altLang="ja-JP" dirty="0" smtClean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131884" y="3814747"/>
            <a:ext cx="1560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あやさん</a:t>
            </a:r>
            <a:endParaRPr kumimoji="1" lang="en-US" altLang="ja-JP" dirty="0" smtClean="0"/>
          </a:p>
          <a:p>
            <a:r>
              <a:rPr kumimoji="1" lang="ja-JP" altLang="en-US" dirty="0" smtClean="0"/>
              <a:t>（</a:t>
            </a:r>
            <a:r>
              <a:rPr kumimoji="1" lang="en-US" altLang="ja-JP" dirty="0" err="1" smtClean="0"/>
              <a:t>yaso</a:t>
            </a:r>
            <a:r>
              <a:rPr kumimoji="1" lang="ja-JP" altLang="en-US" dirty="0" smtClean="0"/>
              <a:t>の妻）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42472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ファセット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175</TotalTime>
  <Words>498</Words>
  <Application>Microsoft Office PowerPoint</Application>
  <PresentationFormat>ワイド画面</PresentationFormat>
  <Paragraphs>149</Paragraphs>
  <Slides>14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20" baseType="lpstr">
      <vt:lpstr>Meiryo UI</vt:lpstr>
      <vt:lpstr>メイリオ</vt:lpstr>
      <vt:lpstr>Arial</vt:lpstr>
      <vt:lpstr>Trebuchet MS</vt:lpstr>
      <vt:lpstr>Wingdings 3</vt:lpstr>
      <vt:lpstr>ファセット</vt:lpstr>
      <vt:lpstr>   顔色モニター 感情衛星「ひまわり」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様々な方々に対して展開可能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感情衛星「ひまわり」</dc:title>
  <dc:creator>WASEDA</dc:creator>
  <cp:lastModifiedBy>WASEDA</cp:lastModifiedBy>
  <cp:revision>45</cp:revision>
  <dcterms:created xsi:type="dcterms:W3CDTF">2018-09-29T00:19:36Z</dcterms:created>
  <dcterms:modified xsi:type="dcterms:W3CDTF">2018-09-29T05:24:12Z</dcterms:modified>
</cp:coreProperties>
</file>